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BD758-512D-4479-9C38-0CAAF14FCBFF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33F2C-9CA3-4EAC-8001-9CB43044C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51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30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25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996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196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739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655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55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14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29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35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93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212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33905-C27C-4380-909F-CD83C88F0C8D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69FA1-9BC2-46FE-BAAC-E0064F03B39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59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908721"/>
            <a:ext cx="7117180" cy="3868660"/>
          </a:xfrm>
        </p:spPr>
        <p:txBody>
          <a:bodyPr/>
          <a:lstStyle/>
          <a:p>
            <a:r>
              <a:rPr lang="ru-RU" sz="6600" dirty="0" smtClean="0"/>
              <a:t>Безопасное поведение в сети Интернет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892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Цифровая компетенция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/>
              <a:t>Техническая безопасность</a:t>
            </a:r>
          </a:p>
          <a:p>
            <a:pPr lvl="0"/>
            <a:r>
              <a:rPr lang="ru-RU" sz="2800" dirty="0"/>
              <a:t>Коммуникативная безопасность</a:t>
            </a:r>
          </a:p>
          <a:p>
            <a:pPr lvl="0"/>
            <a:r>
              <a:rPr lang="ru-RU" sz="2800" dirty="0"/>
              <a:t>Информационная безопасность</a:t>
            </a:r>
          </a:p>
          <a:p>
            <a:pPr lvl="0"/>
            <a:r>
              <a:rPr lang="ru-RU" sz="2800" dirty="0"/>
              <a:t>Потребительская безопасность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4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Вирусы могут: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07361"/>
            <a:ext cx="7955043" cy="4934007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уничтожать </a:t>
            </a:r>
            <a:r>
              <a:rPr lang="ru-RU" dirty="0"/>
              <a:t>или </a:t>
            </a:r>
            <a:r>
              <a:rPr lang="ru-RU" dirty="0" smtClean="0"/>
              <a:t>искажать данные</a:t>
            </a:r>
            <a:endParaRPr lang="ru-RU" dirty="0"/>
          </a:p>
          <a:p>
            <a:pPr lvl="0"/>
            <a:r>
              <a:rPr lang="ru-RU" dirty="0" smtClean="0"/>
              <a:t>нарушать </a:t>
            </a:r>
            <a:r>
              <a:rPr lang="ru-RU" dirty="0"/>
              <a:t>работу операционной системы </a:t>
            </a:r>
            <a:endParaRPr lang="ru-RU" dirty="0" smtClean="0"/>
          </a:p>
          <a:p>
            <a:pPr lvl="0"/>
            <a:r>
              <a:rPr lang="ru-RU" dirty="0" smtClean="0"/>
              <a:t>маскироваться </a:t>
            </a:r>
            <a:r>
              <a:rPr lang="ru-RU" dirty="0"/>
              <a:t>под типичное программное обеспечения</a:t>
            </a:r>
          </a:p>
          <a:p>
            <a:pPr lvl="0"/>
            <a:r>
              <a:rPr lang="ru-RU" dirty="0" smtClean="0"/>
              <a:t>шпионить</a:t>
            </a:r>
            <a:endParaRPr lang="ru-RU" dirty="0"/>
          </a:p>
          <a:p>
            <a:pPr lvl="0"/>
            <a:r>
              <a:rPr lang="ru-RU" dirty="0"/>
              <a:t>рассылать сообщения от вашего имени</a:t>
            </a:r>
          </a:p>
          <a:p>
            <a:pPr lvl="0"/>
            <a:r>
              <a:rPr lang="ru-RU" dirty="0"/>
              <a:t>загружать другие вирусы</a:t>
            </a:r>
          </a:p>
          <a:p>
            <a:pPr lvl="0"/>
            <a:r>
              <a:rPr lang="ru-RU" dirty="0"/>
              <a:t>удаленно управлять компьютером</a:t>
            </a:r>
          </a:p>
          <a:p>
            <a:pPr lvl="0"/>
            <a:r>
              <a:rPr lang="ru-RU" dirty="0"/>
              <a:t>не проявлять активности до определённого момента</a:t>
            </a:r>
          </a:p>
          <a:p>
            <a:pPr lvl="0"/>
            <a:r>
              <a:rPr lang="ru-RU" dirty="0"/>
              <a:t>показывать рекламный контент</a:t>
            </a:r>
          </a:p>
          <a:p>
            <a:pPr lvl="0"/>
            <a:r>
              <a:rPr lang="ru-RU" dirty="0"/>
              <a:t>предупреждать о несуществующих угрозах</a:t>
            </a:r>
          </a:p>
          <a:p>
            <a:pPr lvl="0"/>
            <a:r>
              <a:rPr lang="ru-RU" dirty="0"/>
              <a:t>устанавливать мусорное программное </a:t>
            </a:r>
            <a:r>
              <a:rPr lang="ru-RU" dirty="0" smtClean="0"/>
              <a:t>обеспечение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9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62958" cy="924475"/>
          </a:xfrm>
        </p:spPr>
        <p:txBody>
          <a:bodyPr/>
          <a:lstStyle/>
          <a:p>
            <a:r>
              <a:rPr lang="ru-RU" sz="4000" dirty="0" smtClean="0"/>
              <a:t>Как избежать заражения: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07361"/>
            <a:ext cx="7739019" cy="4717983"/>
          </a:xfrm>
        </p:spPr>
        <p:txBody>
          <a:bodyPr>
            <a:normAutofit/>
          </a:bodyPr>
          <a:lstStyle/>
          <a:p>
            <a:pPr lvl="0"/>
            <a:r>
              <a:rPr lang="ru-RU" sz="2000" dirty="0"/>
              <a:t>Д</a:t>
            </a:r>
            <a:r>
              <a:rPr lang="ru-RU" sz="2000" dirty="0" smtClean="0"/>
              <a:t>умать</a:t>
            </a:r>
            <a:r>
              <a:rPr lang="ru-RU" sz="2000" dirty="0"/>
              <a:t>. Вы должны понимать, что вы скачиваете из Интернета</a:t>
            </a:r>
            <a:r>
              <a:rPr lang="ru-RU" sz="2000" dirty="0" smtClean="0"/>
              <a:t>.</a:t>
            </a:r>
            <a:endParaRPr lang="ru-RU" sz="2000" dirty="0"/>
          </a:p>
          <a:p>
            <a:pPr lvl="0"/>
            <a:r>
              <a:rPr lang="ru-RU" sz="2000" dirty="0"/>
              <a:t>Обращать внимание на размер </a:t>
            </a:r>
            <a:r>
              <a:rPr lang="ru-RU" sz="2000" dirty="0" smtClean="0"/>
              <a:t>файла</a:t>
            </a:r>
          </a:p>
          <a:p>
            <a:pPr lvl="0"/>
            <a:r>
              <a:rPr lang="ru-RU" sz="2000" dirty="0" smtClean="0"/>
              <a:t>После </a:t>
            </a:r>
            <a:r>
              <a:rPr lang="ru-RU" sz="2000" dirty="0"/>
              <a:t>скачивания файла </a:t>
            </a:r>
            <a:r>
              <a:rPr lang="ru-RU" sz="2000" dirty="0" smtClean="0"/>
              <a:t>проверить антивирусом. Существуют антивирусы </a:t>
            </a:r>
            <a:r>
              <a:rPr lang="ru-RU" sz="2000" dirty="0"/>
              <a:t>онлайн, например </a:t>
            </a:r>
            <a:r>
              <a:rPr lang="ru-RU" sz="2000" dirty="0" smtClean="0"/>
              <a:t>virustotal.com</a:t>
            </a:r>
          </a:p>
          <a:p>
            <a:pPr lvl="0"/>
            <a:r>
              <a:rPr lang="ru-RU" sz="2000" dirty="0" smtClean="0"/>
              <a:t>Проверять съемные носители с помощью антивируса</a:t>
            </a:r>
            <a:endParaRPr lang="ru-RU" sz="2000" dirty="0"/>
          </a:p>
          <a:p>
            <a:pPr lvl="0"/>
            <a:r>
              <a:rPr lang="ru-RU" sz="2000" dirty="0"/>
              <a:t>Искать файлы на первых страницах выдачи поисковых </a:t>
            </a:r>
            <a:r>
              <a:rPr lang="ru-RU" sz="2000" dirty="0" smtClean="0"/>
              <a:t>машин. Вирусы </a:t>
            </a:r>
            <a:r>
              <a:rPr lang="ru-RU" sz="2000" dirty="0"/>
              <a:t>часто маскируются под программы, новые фильмы, платные книги, редкие документы</a:t>
            </a:r>
          </a:p>
          <a:p>
            <a:pPr lvl="0"/>
            <a:r>
              <a:rPr lang="ru-RU" sz="2000" dirty="0" smtClean="0"/>
              <a:t>Проверяйте переходы по кнопкам «Скачать»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142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err="1" smtClean="0"/>
              <a:t>Фишинг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07361"/>
            <a:ext cx="7739019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Суть таких сайтов и методов это выуживание информации от </a:t>
            </a:r>
            <a:r>
              <a:rPr lang="ru-RU" sz="2400" dirty="0" smtClean="0"/>
              <a:t>пользователя</a:t>
            </a:r>
          </a:p>
          <a:p>
            <a:pPr marL="0" indent="0">
              <a:buNone/>
            </a:pPr>
            <a:r>
              <a:rPr lang="ru-RU" sz="2400" dirty="0" smtClean="0"/>
              <a:t>Часто </a:t>
            </a:r>
            <a:r>
              <a:rPr lang="ru-RU" sz="2400" dirty="0"/>
              <a:t>ложные страницы очень похожи на настоящие, так что пользователь может и не догадаться о </a:t>
            </a:r>
            <a:r>
              <a:rPr lang="ru-RU" sz="2400" dirty="0" smtClean="0"/>
              <a:t>подмене</a:t>
            </a:r>
          </a:p>
          <a:p>
            <a:pPr marL="0" indent="0">
              <a:buNone/>
            </a:pPr>
            <a:r>
              <a:rPr lang="ru-RU" sz="2400" dirty="0" smtClean="0"/>
              <a:t>На </a:t>
            </a:r>
            <a:r>
              <a:rPr lang="ru-RU" sz="2400" dirty="0"/>
              <a:t>таких страницах пользователя можно заставить раскрыть свой пароль или ввести другие личные данные, заставить его перевести деньги злоумышленникам и </a:t>
            </a:r>
            <a:r>
              <a:rPr lang="ru-RU" sz="2400" dirty="0" smtClean="0"/>
              <a:t>т.п.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08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415" y="3260421"/>
            <a:ext cx="3116795" cy="123388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476" y="2982696"/>
            <a:ext cx="5220258" cy="11097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1"/>
            <a:ext cx="7632525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68052" cy="385018"/>
          </a:xfrm>
        </p:spPr>
        <p:txBody>
          <a:bodyPr anchor="b"/>
          <a:lstStyle/>
          <a:p>
            <a:fld id="{64C9F197-E0BE-45FC-A5D2-43639B395875}" type="slidenum">
              <a:rPr lang="ru-RU" sz="2400" b="1">
                <a:solidFill>
                  <a:prstClr val="white"/>
                </a:solidFill>
                <a:latin typeface="Segoe Print" panose="02000600000000000000" pitchFamily="2" charset="0"/>
              </a:rPr>
              <a:pPr/>
              <a:t>6</a:t>
            </a:fld>
            <a:endParaRPr lang="ru-RU" sz="2400" b="1" dirty="0">
              <a:solidFill>
                <a:prstClr val="white"/>
              </a:solidFill>
              <a:latin typeface="Segoe Print" panose="02000600000000000000" pitchFamily="2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23850" y="256490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  <a:effectLst/>
              </a:rPr>
              <a:t>Где правда? Как распознать обман?</a:t>
            </a:r>
          </a:p>
        </p:txBody>
      </p:sp>
      <p:pic>
        <p:nvPicPr>
          <p:cNvPr id="1026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16" y="1015137"/>
            <a:ext cx="3112202" cy="205941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C:\Users\Stanislav.Skusov\Desktop\2013-10-15_14152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2719" y="4673882"/>
            <a:ext cx="3124999" cy="1634397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03548" y="1015137"/>
            <a:ext cx="5040560" cy="1502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5034" y="1125423"/>
            <a:ext cx="4653049" cy="118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Как обманывают в Интернете?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 подтвердить логин/пароль.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Предлагают бесплатный антивирус.</a:t>
            </a:r>
            <a:br>
              <a:rPr lang="ru-RU" sz="1400" b="1" dirty="0">
                <a:solidFill>
                  <a:srgbClr val="C00000"/>
                </a:solidFill>
              </a:rPr>
            </a:br>
            <a:r>
              <a:rPr lang="ru-RU" sz="1400" b="1" dirty="0">
                <a:solidFill>
                  <a:srgbClr val="C00000"/>
                </a:solidFill>
              </a:rPr>
              <a:t>а устанавливают вредоносное ПО, вирусы.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отправить СМС (платное).</a:t>
            </a:r>
          </a:p>
        </p:txBody>
      </p:sp>
      <p:pic>
        <p:nvPicPr>
          <p:cNvPr id="1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8" y="712892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712891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35924" y="419483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  <a:effectLst/>
              </a:rPr>
              <a:t>Сомневаешься?</a:t>
            </a:r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6742696" y="89625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6880562" y="314583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6874420" y="455929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Загнутый угол 22"/>
          <p:cNvSpPr/>
          <p:nvPr/>
        </p:nvSpPr>
        <p:spPr>
          <a:xfrm>
            <a:off x="312218" y="4727848"/>
            <a:ext cx="1379462" cy="1759983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836962" y="449526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24186" y="4727848"/>
            <a:ext cx="1179453" cy="1587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Закрой страницу, блокировка пропала?  Все </a:t>
            </a:r>
            <a:b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в порядке! </a:t>
            </a:r>
          </a:p>
        </p:txBody>
      </p:sp>
      <p:sp>
        <p:nvSpPr>
          <p:cNvPr id="27" name="Загнутый угол 26"/>
          <p:cNvSpPr/>
          <p:nvPr/>
        </p:nvSpPr>
        <p:spPr>
          <a:xfrm>
            <a:off x="1503639" y="4578393"/>
            <a:ext cx="1304165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1870" flipH="1">
            <a:off x="1930030" y="437927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31997" y="4814339"/>
            <a:ext cx="1375808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Проверь систему антивирусом!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2699792" y="4617132"/>
            <a:ext cx="1598344" cy="1847004"/>
            <a:chOff x="330452" y="4346226"/>
            <a:chExt cx="1598344" cy="184700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330452" y="4625209"/>
              <a:ext cx="159834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2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51026">
              <a:off x="1028210" y="4346226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42420" y="4861155"/>
              <a:ext cx="1557042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Авторизуйся </a:t>
              </a:r>
              <a:b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под своими аккаунтами и убедись, </a:t>
              </a:r>
              <a:b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</a:br>
              <a: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что все в порядке!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211960" y="4158953"/>
            <a:ext cx="1418324" cy="1784979"/>
            <a:chOff x="510472" y="4408251"/>
            <a:chExt cx="1418324" cy="1784979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510472" y="4625209"/>
              <a:ext cx="141832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6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07605">
              <a:off x="1106392" y="4408251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10472" y="4861155"/>
              <a:ext cx="1388990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Смени пароли к аккаунтам, которые используешь!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 rot="19210197" flipV="1">
            <a:off x="86350" y="286811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663895" flipV="1">
            <a:off x="4938413" y="28681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72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Защита аккаунта: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Использовать сложный пароль от 8 </a:t>
            </a:r>
            <a:r>
              <a:rPr lang="ru-RU" dirty="0" smtClean="0"/>
              <a:t>символов</a:t>
            </a:r>
          </a:p>
          <a:p>
            <a:pPr lvl="0"/>
            <a:r>
              <a:rPr lang="ru-RU" dirty="0" smtClean="0"/>
              <a:t>Обращать </a:t>
            </a:r>
            <a:r>
              <a:rPr lang="ru-RU" dirty="0"/>
              <a:t>внимание на адрес </a:t>
            </a:r>
            <a:r>
              <a:rPr lang="ru-RU" dirty="0" smtClean="0"/>
              <a:t>сайта</a:t>
            </a:r>
            <a:endParaRPr lang="ru-RU" dirty="0"/>
          </a:p>
          <a:p>
            <a:pPr lvl="0"/>
            <a:r>
              <a:rPr lang="ru-RU" dirty="0"/>
              <a:t>Использовать разные пароли и почты для разных </a:t>
            </a:r>
            <a:r>
              <a:rPr lang="ru-RU" dirty="0" smtClean="0"/>
              <a:t>сайтов</a:t>
            </a:r>
          </a:p>
          <a:p>
            <a:pPr lvl="0"/>
            <a:r>
              <a:rPr lang="ru-RU" dirty="0" smtClean="0"/>
              <a:t>Не </a:t>
            </a:r>
            <a:r>
              <a:rPr lang="ru-RU" dirty="0"/>
              <a:t>сохраняться пароль на чужом </a:t>
            </a:r>
            <a:r>
              <a:rPr lang="ru-RU" dirty="0" smtClean="0"/>
              <a:t>компьютере</a:t>
            </a:r>
          </a:p>
          <a:p>
            <a:pPr lvl="0"/>
            <a:r>
              <a:rPr lang="ru-RU" dirty="0" smtClean="0"/>
              <a:t>Внимательно </a:t>
            </a:r>
            <a:r>
              <a:rPr lang="ru-RU" dirty="0"/>
              <a:t>изучать прикрепленные файлы к </a:t>
            </a:r>
            <a:r>
              <a:rPr lang="ru-RU" dirty="0" smtClean="0"/>
              <a:t>письмам</a:t>
            </a:r>
          </a:p>
          <a:p>
            <a:pPr lvl="0"/>
            <a:r>
              <a:rPr lang="ru-RU" dirty="0" smtClean="0"/>
              <a:t>Изучать любые </a:t>
            </a:r>
            <a:r>
              <a:rPr lang="ru-RU" dirty="0"/>
              <a:t>сообщений о выигрышах или попрошайничество в мессенджерах и ссылок в </a:t>
            </a:r>
            <a:r>
              <a:rPr lang="ru-RU" dirty="0" smtClean="0"/>
              <a:t>них</a:t>
            </a:r>
          </a:p>
          <a:p>
            <a:pPr lvl="0"/>
            <a:r>
              <a:rPr lang="ru-RU" dirty="0" smtClean="0"/>
              <a:t>Не </a:t>
            </a:r>
            <a:r>
              <a:rPr lang="ru-RU" dirty="0"/>
              <a:t>рекомендуется сохраняться данные банковских </a:t>
            </a:r>
            <a:r>
              <a:rPr lang="ru-RU" dirty="0" smtClean="0"/>
              <a:t>карт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64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667011" cy="6336703"/>
          </a:xfrm>
        </p:spPr>
        <p:txBody>
          <a:bodyPr>
            <a:normAutofit/>
          </a:bodyPr>
          <a:lstStyle/>
          <a:p>
            <a:r>
              <a:rPr lang="ru-RU" dirty="0"/>
              <a:t>В России до 80% </a:t>
            </a:r>
            <a:r>
              <a:rPr lang="ru-RU" dirty="0" smtClean="0"/>
              <a:t>школьников в </a:t>
            </a:r>
            <a:r>
              <a:rPr lang="ru-RU" dirty="0"/>
              <a:t>возрасте 12—13 лет страдают компьютерной </a:t>
            </a:r>
            <a:r>
              <a:rPr lang="ru-RU" dirty="0" smtClean="0"/>
              <a:t>зависимостью</a:t>
            </a:r>
          </a:p>
          <a:p>
            <a:r>
              <a:rPr lang="ru-RU" dirty="0" smtClean="0"/>
              <a:t>Более 60% школьников до 18 лет пользуются Интернетом ежедневно</a:t>
            </a:r>
            <a:endParaRPr lang="ru-RU" dirty="0"/>
          </a:p>
          <a:p>
            <a:r>
              <a:rPr lang="ru-RU" dirty="0"/>
              <a:t>Каждый третий выпускник имеет близорукость, нарушение осанки</a:t>
            </a:r>
          </a:p>
          <a:p>
            <a:r>
              <a:rPr lang="ru-RU" dirty="0"/>
              <a:t>Каждый четвертый выпускник имеет патологию сердечно-сосудистой системы</a:t>
            </a:r>
          </a:p>
          <a:p>
            <a:r>
              <a:rPr lang="ru-RU" dirty="0"/>
              <a:t>75% школьников  находятся в условиях </a:t>
            </a:r>
            <a:r>
              <a:rPr lang="ru-RU" dirty="0" smtClean="0"/>
              <a:t>гиподинамии (ослабление мышечной деятельности)</a:t>
            </a:r>
            <a:endParaRPr lang="ru-RU" dirty="0"/>
          </a:p>
          <a:p>
            <a:r>
              <a:rPr lang="ru-RU" dirty="0"/>
              <a:t>В России полностью здоровы только </a:t>
            </a:r>
            <a:r>
              <a:rPr lang="ru-RU" dirty="0" smtClean="0"/>
              <a:t>14-23</a:t>
            </a:r>
            <a:r>
              <a:rPr lang="ru-RU" dirty="0"/>
              <a:t>% </a:t>
            </a:r>
            <a:r>
              <a:rPr lang="ru-RU" dirty="0" smtClean="0"/>
              <a:t>школьников</a:t>
            </a:r>
          </a:p>
          <a:p>
            <a:r>
              <a:rPr lang="ru-RU" dirty="0" smtClean="0"/>
              <a:t>Более 80% родителей считают, что они должны следить за тем, какие сайты посещает их ребенок</a:t>
            </a:r>
          </a:p>
          <a:p>
            <a:r>
              <a:rPr lang="ru-RU" dirty="0" smtClean="0"/>
              <a:t>Более 38% родителей не знают о программах  родительского контроля</a:t>
            </a:r>
          </a:p>
          <a:p>
            <a:r>
              <a:rPr lang="ru-RU" dirty="0" smtClean="0"/>
              <a:t>Более 50% родителей считают, что Интернет полезен для детей.</a:t>
            </a:r>
          </a:p>
        </p:txBody>
      </p:sp>
    </p:spTree>
    <p:extLst>
      <p:ext uri="{BB962C8B-B14F-4D97-AF65-F5344CB8AC3E}">
        <p14:creationId xmlns:p14="http://schemas.microsoft.com/office/powerpoint/2010/main" val="37508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TM02455519[[fn=Зима]]</Template>
  <TotalTime>178</TotalTime>
  <Words>322</Words>
  <Application>Microsoft Office PowerPoint</Application>
  <PresentationFormat>Экран (4:3)</PresentationFormat>
  <Paragraphs>63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Winter</vt:lpstr>
      <vt:lpstr>Тема Office</vt:lpstr>
      <vt:lpstr>Безопасное поведение в сети Интернет</vt:lpstr>
      <vt:lpstr>Цифровая компетенция</vt:lpstr>
      <vt:lpstr>Вирусы могут:</vt:lpstr>
      <vt:lpstr>Как избежать заражения:</vt:lpstr>
      <vt:lpstr>Фишинг</vt:lpstr>
      <vt:lpstr>Осторожно, подделка!</vt:lpstr>
      <vt:lpstr>Защита аккаунта: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Безопасное поведение в сети Интернет</dc:title>
  <dc:creator>User</dc:creator>
  <cp:lastModifiedBy>Администратор</cp:lastModifiedBy>
  <cp:revision>5</cp:revision>
  <dcterms:created xsi:type="dcterms:W3CDTF">2018-11-11T22:44:11Z</dcterms:created>
  <dcterms:modified xsi:type="dcterms:W3CDTF">2018-11-12T10:00:14Z</dcterms:modified>
</cp:coreProperties>
</file>