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notesMasterIdLst>
    <p:notesMasterId r:id="rId16"/>
  </p:notesMasterIdLst>
  <p:sldIdLst>
    <p:sldId id="256" r:id="rId6"/>
    <p:sldId id="257" r:id="rId7"/>
    <p:sldId id="258" r:id="rId8"/>
    <p:sldId id="261" r:id="rId9"/>
    <p:sldId id="259" r:id="rId10"/>
    <p:sldId id="260" r:id="rId11"/>
    <p:sldId id="262" r:id="rId12"/>
    <p:sldId id="263" r:id="rId13"/>
    <p:sldId id="264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BD758-512D-4479-9C38-0CAAF14FCBFF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F33F2C-9CA3-4EAC-8001-9CB43044C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151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410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59DE-1957-48A8-AF3F-62726315193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D:\00_USER_C\Desktop\Лига\Лого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308" y="260646"/>
            <a:ext cx="1342790" cy="45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0531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88685-58F4-44C7-AE4B-93A5DEA662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549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EBFF2-0205-45BA-9311-2313349EAF7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365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30311-AA25-40EC-B737-714A13B1E52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058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927B-9C2E-4B01-97C8-74F639E542D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7768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5D91-8E3B-44F7-9730-DF37CBB1859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665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FCED7-E215-4998-8007-FF5A05465C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9927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1C1A-AC96-4261-BBF9-E09F7079FC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174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DF918-DFCB-4A59-BB58-947930A8D1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8233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C3733-4197-45DB-9099-9F00A26A085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5232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A6936-17F1-4860-92B2-32207577AF9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9238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995C6-78CE-446F-BADF-C3B12F899E0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4167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C766-3DF3-4022-9CF9-DA72092331C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latin typeface="Segoe Print" panose="02000600000000000000" pitchFamily="2" charset="0"/>
              </a:defRPr>
            </a:lvl1pPr>
          </a:lstStyle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385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B3F1-1D19-4E72-8883-864762928AF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0799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18AEC-3666-476C-8511-D42E64F4CA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4199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76694-2F93-4B58-A58D-5F165A1974F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6652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42B9C-726B-40AE-9468-AA69F09123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9007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E2FA-1380-47BC-B17D-FA758F93BA2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082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498E-93C1-43CF-B6F6-C04820D763C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57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D5515-0CF5-42DD-B884-980C1F9A071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4968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3AC1C-9E7A-460F-83A0-C2FD75F0189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2352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77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344A-18F6-4E8F-9578-982F0B47B7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6993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995C6-78CE-446F-BADF-C3B12F899E0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90710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C766-3DF3-4022-9CF9-DA72092331C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latin typeface="Segoe Print" panose="02000600000000000000" pitchFamily="2" charset="0"/>
              </a:defRPr>
            </a:lvl1pPr>
          </a:lstStyle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7289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B3F1-1D19-4E72-8883-864762928AF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717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18AEC-3666-476C-8511-D42E64F4CA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7200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76694-2F93-4B58-A58D-5F165A1974F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1037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42B9C-726B-40AE-9468-AA69F09123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22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E2FA-1380-47BC-B17D-FA758F93BA2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33526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498E-93C1-43CF-B6F6-C04820D763C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7617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D5515-0CF5-42DD-B884-980C1F9A071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09024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3AC1C-9E7A-460F-83A0-C2FD75F0189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6610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77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344A-18F6-4E8F-9578-982F0B47B7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7238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995C6-78CE-446F-BADF-C3B12F899E0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85852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C766-3DF3-4022-9CF9-DA72092331C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latin typeface="Segoe Print" panose="02000600000000000000" pitchFamily="2" charset="0"/>
              </a:defRPr>
            </a:lvl1pPr>
          </a:lstStyle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00002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B3F1-1D19-4E72-8883-864762928AF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01426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18AEC-3666-476C-8511-D42E64F4CA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6460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76694-2F93-4B58-A58D-5F165A1974F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382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42B9C-726B-40AE-9468-AA69F09123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97917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E2FA-1380-47BC-B17D-FA758F93BA2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6837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498E-93C1-43CF-B6F6-C04820D763C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4593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D5515-0CF5-42DD-B884-980C1F9A071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0116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3AC1C-9E7A-460F-83A0-C2FD75F0189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76970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77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344A-18F6-4E8F-9578-982F0B47B7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21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33905-C27C-4380-909F-CD83C88F0C8D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410E3-53AA-452B-B355-0F8DAED3579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260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E1D98-862E-475A-B6AD-CA9244D255C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745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E1D98-862E-475A-B6AD-CA9244D255C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124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E1D98-862E-475A-B6AD-CA9244D255C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912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9442" y="908721"/>
            <a:ext cx="7117180" cy="3868660"/>
          </a:xfrm>
        </p:spPr>
        <p:txBody>
          <a:bodyPr/>
          <a:lstStyle/>
          <a:p>
            <a:r>
              <a:rPr lang="ru-RU" sz="6600" dirty="0" smtClean="0"/>
              <a:t>Безопасное поведение в сети Интернет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68921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ru-RU" sz="4400" dirty="0" smtClean="0"/>
              <a:t>Сетевичок.рф</a:t>
            </a:r>
            <a:br>
              <a:rPr lang="ru-RU" sz="4400" dirty="0" smtClean="0"/>
            </a:br>
            <a:r>
              <a:rPr lang="ru-RU" sz="2800" dirty="0" smtClean="0"/>
              <a:t>Что такое цифровая грамотность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492896"/>
            <a:ext cx="7811027" cy="4069911"/>
          </a:xfrm>
        </p:spPr>
        <p:txBody>
          <a:bodyPr>
            <a:normAutofit lnSpcReduction="10000"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На сколько мы изменились. Как изменились потоки информации.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/>
                <a:cs typeface="Times New Roman"/>
              </a:rPr>
              <a:t>Как работает мозг человека?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/>
                <a:cs typeface="Times New Roman"/>
              </a:rPr>
              <a:t>Что такое клиповое мышление (снижение способности к анализу, зависимость от чужого мнения, развивается многозадачность, ухудшается усвоение знаний, способствует стрессам и депрессиям, сокращается способность к сопереживанию)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/>
                <a:cs typeface="Times New Roman"/>
              </a:rPr>
              <a:t>Компетенция будущего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059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Цифровая компетенция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800" dirty="0"/>
              <a:t>Техническая безопасность</a:t>
            </a:r>
          </a:p>
          <a:p>
            <a:pPr lvl="0"/>
            <a:r>
              <a:rPr lang="ru-RU" sz="2800" dirty="0"/>
              <a:t>Коммуникативная безопасность</a:t>
            </a:r>
          </a:p>
          <a:p>
            <a:pPr lvl="0"/>
            <a:r>
              <a:rPr lang="ru-RU" sz="2800" dirty="0"/>
              <a:t>Информационная безопасность</a:t>
            </a:r>
          </a:p>
          <a:p>
            <a:pPr lvl="0"/>
            <a:r>
              <a:rPr lang="ru-RU" sz="2800" dirty="0"/>
              <a:t>Потребительская безопасность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246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459411" y="6948708"/>
            <a:ext cx="2133600" cy="365125"/>
          </a:xfrm>
        </p:spPr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23850" y="188640"/>
            <a:ext cx="7668530" cy="828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Персональные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данные и </a:t>
            </a:r>
            <a:endParaRPr lang="ru-RU" sz="24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r>
              <a:rPr lang="ru-RU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личная </a:t>
            </a:r>
            <a:r>
              <a:rPr lang="ru-RU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информация </a:t>
            </a:r>
            <a:r>
              <a:rPr lang="ru-RU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 </a:t>
            </a:r>
            <a:r>
              <a:rPr lang="ru-RU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Интернете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11483" y="2902629"/>
            <a:ext cx="2973056" cy="156858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7" name="Номер слайда 2"/>
          <p:cNvSpPr txBox="1">
            <a:spLocks/>
          </p:cNvSpPr>
          <p:nvPr/>
        </p:nvSpPr>
        <p:spPr>
          <a:xfrm>
            <a:off x="6552220" y="6343435"/>
            <a:ext cx="2447292" cy="433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C9F197-E0BE-45FC-A5D2-43639B395875}" type="slidenum">
              <a:rPr lang="ru-RU" sz="2400" b="1" smtClean="0">
                <a:solidFill>
                  <a:prstClr val="white"/>
                </a:solidFill>
                <a:latin typeface="Segoe Print" panose="02000600000000000000" pitchFamily="2" charset="0"/>
              </a:rPr>
              <a:pPr/>
              <a:t>3</a:t>
            </a:fld>
            <a:endParaRPr lang="ru-RU" sz="2400" b="1" dirty="0">
              <a:solidFill>
                <a:prstClr val="white"/>
              </a:solidFill>
              <a:latin typeface="Segoe Print" panose="02000600000000000000" pitchFamily="2" charset="0"/>
            </a:endParaRPr>
          </a:p>
        </p:txBody>
      </p:sp>
      <p:sp>
        <p:nvSpPr>
          <p:cNvPr id="13" name="Загнутый угол 12"/>
          <p:cNvSpPr/>
          <p:nvPr/>
        </p:nvSpPr>
        <p:spPr>
          <a:xfrm flipH="1">
            <a:off x="3988603" y="1175365"/>
            <a:ext cx="2762592" cy="1326706"/>
          </a:xfrm>
          <a:prstGeom prst="foldedCorner">
            <a:avLst/>
          </a:prstGeom>
          <a:solidFill>
            <a:srgbClr val="FFFFFF"/>
          </a:solidFill>
          <a:ln>
            <a:solidFill>
              <a:srgbClr val="00B0F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91204" y="1162055"/>
            <a:ext cx="2502043" cy="1340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Персональные данные охраняет Федеральный Закон № 152 – </a:t>
            </a:r>
            <a:r>
              <a:rPr lang="ru-RU" sz="1400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ФЗ</a:t>
            </a:r>
            <a:br>
              <a:rPr lang="ru-RU" sz="1400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</a:br>
            <a:r>
              <a:rPr lang="ru-RU" sz="1400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 </a:t>
            </a:r>
            <a:r>
              <a:rPr lang="ru-RU" sz="1400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«О персональных данных»</a:t>
            </a:r>
          </a:p>
        </p:txBody>
      </p:sp>
      <p:pic>
        <p:nvPicPr>
          <p:cNvPr id="19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696" y="1029497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91205" y="104280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Загнутый угол 20"/>
          <p:cNvSpPr/>
          <p:nvPr/>
        </p:nvSpPr>
        <p:spPr>
          <a:xfrm flipH="1">
            <a:off x="473696" y="1181899"/>
            <a:ext cx="2977220" cy="1320172"/>
          </a:xfrm>
          <a:prstGeom prst="foldedCorner">
            <a:avLst/>
          </a:prstGeom>
          <a:solidFill>
            <a:srgbClr val="FFFFFF"/>
          </a:solidFill>
          <a:ln>
            <a:solidFill>
              <a:srgbClr val="00B0F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65257" y="1168588"/>
            <a:ext cx="2890312" cy="1421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Персональные данные – </a:t>
            </a:r>
            <a:r>
              <a:rPr lang="ru-RU" sz="1400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/>
            </a:r>
            <a:br>
              <a:rPr lang="ru-RU" sz="1400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</a:br>
            <a:r>
              <a:rPr lang="ru-RU" sz="1400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твоя </a:t>
            </a:r>
            <a:r>
              <a:rPr lang="ru-RU" sz="1400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частная собственность, </a:t>
            </a:r>
            <a:br>
              <a:rPr lang="ru-RU" sz="1400" i="1" dirty="0">
                <a:solidFill>
                  <a:prstClr val="black">
                    <a:lumMod val="95000"/>
                    <a:lumOff val="5000"/>
                  </a:prstClr>
                </a:solidFill>
              </a:rPr>
            </a:br>
            <a:r>
              <a:rPr lang="ru-RU" sz="1400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прежде чем публиковать их </a:t>
            </a:r>
            <a:r>
              <a:rPr lang="ru-RU" sz="1400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/>
            </a:r>
            <a:br>
              <a:rPr lang="ru-RU" sz="1400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</a:br>
            <a:r>
              <a:rPr lang="ru-RU" sz="1400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и </a:t>
            </a:r>
            <a:r>
              <a:rPr lang="ru-RU" sz="1400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(или) передавать третьим лицам, подумай, </a:t>
            </a:r>
            <a:r>
              <a:rPr lang="ru-RU" sz="1400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стоит  ли</a:t>
            </a:r>
            <a:r>
              <a:rPr lang="ru-RU" sz="1400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?</a:t>
            </a:r>
          </a:p>
        </p:txBody>
      </p:sp>
      <p:pic>
        <p:nvPicPr>
          <p:cNvPr id="23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744" y="1073000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6275" y="104280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одзаголовок 2"/>
          <p:cNvSpPr txBox="1">
            <a:spLocks/>
          </p:cNvSpPr>
          <p:nvPr/>
        </p:nvSpPr>
        <p:spPr>
          <a:xfrm>
            <a:off x="344925" y="2679469"/>
            <a:ext cx="5417876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solidFill>
                  <a:prstClr val="white"/>
                </a:solidFill>
                <a:effectLst/>
              </a:rPr>
              <a:t>Кому и зачем нужна твоя персональная информация?</a:t>
            </a:r>
          </a:p>
        </p:txBody>
      </p:sp>
      <p:sp>
        <p:nvSpPr>
          <p:cNvPr id="6" name="Прямоугольник 5"/>
          <p:cNvSpPr/>
          <p:nvPr/>
        </p:nvSpPr>
        <p:spPr>
          <a:xfrm rot="1405686">
            <a:off x="7280445" y="1005915"/>
            <a:ext cx="1117236" cy="1746602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scene3d>
            <a:camera prst="isometricLeftDown">
              <a:rot lat="1681457" lon="268583" rev="20287101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26" name="Группа 25"/>
          <p:cNvGrpSpPr/>
          <p:nvPr/>
        </p:nvGrpSpPr>
        <p:grpSpPr>
          <a:xfrm flipH="1">
            <a:off x="423775" y="4703796"/>
            <a:ext cx="1559482" cy="1856607"/>
            <a:chOff x="312218" y="4727848"/>
            <a:chExt cx="1559482" cy="1759983"/>
          </a:xfrm>
        </p:grpSpPr>
        <p:sp>
          <p:nvSpPr>
            <p:cNvPr id="27" name="Загнутый угол 2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При регистрации в социальных сетях следует использовать только Имя или Псевдоним (ник)!</a:t>
              </a:r>
            </a:p>
          </p:txBody>
        </p:sp>
      </p:grpSp>
      <p:pic>
        <p:nvPicPr>
          <p:cNvPr id="2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1043353" y="449142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426931" y="3174789"/>
            <a:ext cx="5160701" cy="126687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2303" y="3174789"/>
            <a:ext cx="4900197" cy="1296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00025" indent="-2000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>
                    <a:lumMod val="95000"/>
                    <a:lumOff val="5000"/>
                  </a:prstClr>
                </a:solidFill>
              </a:rPr>
              <a:t>80% преступников берут информацию в соц. сетях.</a:t>
            </a:r>
          </a:p>
          <a:p>
            <a:pPr marL="200025" indent="-2000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>
                    <a:lumMod val="95000"/>
                    <a:lumOff val="5000"/>
                  </a:prstClr>
                </a:solidFill>
              </a:rPr>
              <a:t>Личная информация используется для кражи паролей.</a:t>
            </a:r>
          </a:p>
          <a:p>
            <a:pPr marL="200025" indent="-2000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>
                    <a:lumMod val="95000"/>
                    <a:lumOff val="5000"/>
                  </a:prstClr>
                </a:solidFill>
              </a:rPr>
              <a:t>Личная информация используется для совершения таких преступлений как: шантаж, вымогательство, оскорбление, клевета, </a:t>
            </a:r>
            <a:r>
              <a:rPr lang="ru-RU" sz="1400" dirty="0" err="1" smtClean="0">
                <a:solidFill>
                  <a:prstClr val="black">
                    <a:lumMod val="95000"/>
                    <a:lumOff val="5000"/>
                  </a:prstClr>
                </a:solidFill>
              </a:rPr>
              <a:t>киднеппинг</a:t>
            </a:r>
            <a:r>
              <a:rPr lang="ru-RU" sz="1400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 </a:t>
            </a:r>
            <a:r>
              <a:rPr lang="ru-RU" sz="1400" dirty="0">
                <a:solidFill>
                  <a:prstClr val="black">
                    <a:lumMod val="95000"/>
                    <a:lumOff val="5000"/>
                  </a:prstClr>
                </a:solidFill>
              </a:rPr>
              <a:t>, хищение!</a:t>
            </a:r>
          </a:p>
        </p:txBody>
      </p:sp>
      <p:pic>
        <p:nvPicPr>
          <p:cNvPr id="3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319623" y="2838845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395" y="2860524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Группа 33"/>
          <p:cNvGrpSpPr/>
          <p:nvPr/>
        </p:nvGrpSpPr>
        <p:grpSpPr>
          <a:xfrm flipH="1">
            <a:off x="5608910" y="4764843"/>
            <a:ext cx="1559482" cy="1856607"/>
            <a:chOff x="312218" y="4727848"/>
            <a:chExt cx="1559482" cy="1759983"/>
          </a:xfrm>
        </p:grpSpPr>
        <p:sp>
          <p:nvSpPr>
            <p:cNvPr id="35" name="Загнутый угол 34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Хорошо подумай, какую информацию можно публиковать </a:t>
              </a:r>
              <a:r>
                <a:rPr lang="ru-RU" sz="1200" i="1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/>
              </a:r>
              <a:br>
                <a:rPr lang="ru-RU" sz="1200" i="1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</a:br>
              <a:r>
                <a:rPr lang="ru-RU" sz="1200" i="1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в </a:t>
              </a:r>
              <a:r>
                <a:rPr lang="ru-RU" sz="12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Интернете!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 flipH="1">
            <a:off x="3872477" y="4724006"/>
            <a:ext cx="1559482" cy="1856607"/>
            <a:chOff x="312218" y="4727848"/>
            <a:chExt cx="1559482" cy="1759983"/>
          </a:xfrm>
        </p:grpSpPr>
        <p:sp>
          <p:nvSpPr>
            <p:cNvPr id="38" name="Загнутый угол 37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Не </a:t>
              </a:r>
              <a:r>
                <a:rPr lang="ru-RU" sz="12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публикуй информацию </a:t>
              </a:r>
              <a:r>
                <a:rPr lang="ru-RU" sz="1200" i="1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/>
              </a:r>
              <a:br>
                <a:rPr lang="ru-RU" sz="1200" i="1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</a:br>
              <a:r>
                <a:rPr lang="ru-RU" sz="1200" i="1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о </a:t>
              </a:r>
              <a:r>
                <a:rPr lang="ru-RU" sz="12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своём местонахождении и (или) материальных ценностях</a:t>
              </a:r>
              <a:r>
                <a:rPr lang="ru-RU" sz="1200" i="1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!</a:t>
              </a:r>
              <a:endParaRPr lang="ru-RU" sz="1200" i="1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 flipH="1">
            <a:off x="2216017" y="4929939"/>
            <a:ext cx="1559482" cy="1505534"/>
            <a:chOff x="312218" y="4727848"/>
            <a:chExt cx="1559482" cy="1759983"/>
          </a:xfrm>
        </p:grpSpPr>
        <p:sp>
          <p:nvSpPr>
            <p:cNvPr id="41" name="Загнутый угол 40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Настрой приватность </a:t>
              </a:r>
              <a:br>
                <a:rPr lang="ru-RU" sz="12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</a:br>
              <a:r>
                <a:rPr lang="ru-RU" sz="12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в соц</a:t>
              </a:r>
              <a:r>
                <a:rPr lang="ru-RU" sz="1200" i="1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. сетях </a:t>
              </a:r>
              <a:r>
                <a:rPr lang="ru-RU" sz="12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и  других сервисах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 flipH="1">
            <a:off x="7321179" y="4744216"/>
            <a:ext cx="1559482" cy="1599219"/>
            <a:chOff x="312218" y="4727848"/>
            <a:chExt cx="1559482" cy="1759983"/>
          </a:xfrm>
        </p:grpSpPr>
        <p:sp>
          <p:nvSpPr>
            <p:cNvPr id="44" name="Загнутый угол 43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Не доверяй  </a:t>
              </a:r>
              <a:r>
                <a:rPr lang="ru-RU" sz="1200" i="1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/>
              </a:r>
              <a:br>
                <a:rPr lang="ru-RU" sz="1200" i="1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</a:br>
              <a:r>
                <a:rPr lang="ru-RU" sz="1200" i="1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свои </a:t>
              </a:r>
              <a:r>
                <a:rPr lang="ru-RU" sz="12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секреты незнакомцам </a:t>
              </a:r>
              <a:r>
                <a:rPr lang="ru-RU" sz="1200" i="1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/>
              </a:r>
              <a:br>
                <a:rPr lang="ru-RU" sz="1200" i="1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</a:br>
              <a:r>
                <a:rPr lang="ru-RU" sz="1200" i="1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из </a:t>
              </a:r>
              <a:r>
                <a:rPr lang="ru-RU" sz="12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Интернета!</a:t>
              </a:r>
            </a:p>
          </p:txBody>
        </p:sp>
      </p:grpSp>
      <p:pic>
        <p:nvPicPr>
          <p:cNvPr id="46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7940757" y="4549587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6271228" y="453225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599504" y="4491423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2855027" y="469645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Прямоугольник 49"/>
          <p:cNvSpPr/>
          <p:nvPr/>
        </p:nvSpPr>
        <p:spPr>
          <a:xfrm flipV="1">
            <a:off x="6751195" y="273387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01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ОБЩЕНИЕ В ИНТЕРНЕТЕ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36041" y="5277092"/>
            <a:ext cx="8456070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>
                <a:solidFill>
                  <a:prstClr val="black"/>
                </a:solidFill>
              </a:rPr>
              <a:t>С незнакомцами в интернете нужно общаться как с незнакомыми на улице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320503" y="815770"/>
            <a:ext cx="2571608" cy="68046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Родственники из других городов</a:t>
            </a:r>
            <a:endParaRPr lang="ru-RU" sz="1600" dirty="0">
              <a:solidFill>
                <a:prstClr val="black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28624" y="793495"/>
            <a:ext cx="5658277" cy="68046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С кем ты общаешься в интернете?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6320503" y="1673370"/>
            <a:ext cx="2571608" cy="49025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Одноклассники</a:t>
            </a:r>
            <a:endParaRPr lang="ru-RU" sz="1600" dirty="0">
              <a:solidFill>
                <a:prstClr val="black"/>
              </a:solidFill>
              <a:latin typeface="Segoe Print" panose="02000600000000000000" pitchFamily="2" charset="0"/>
            </a:endParaRPr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436041" y="3796691"/>
            <a:ext cx="329870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/>
              <a:t>Интернет-хамы (тролли)</a:t>
            </a:r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6320500" y="2412265"/>
            <a:ext cx="2571608" cy="48627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Друзья по интересам</a:t>
            </a:r>
            <a:endParaRPr lang="ru-RU" sz="1600" dirty="0">
              <a:solidFill>
                <a:prstClr val="black"/>
              </a:solidFill>
              <a:latin typeface="Segoe Print" panose="02000600000000000000" pitchFamily="2" charset="0"/>
            </a:endParaRPr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6320500" y="3070513"/>
            <a:ext cx="2571608" cy="54913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Друзья по лету</a:t>
            </a:r>
            <a:endParaRPr lang="ru-RU" sz="1600" dirty="0">
              <a:solidFill>
                <a:prstClr val="black"/>
              </a:solidFill>
              <a:latin typeface="Segoe Print" panose="02000600000000000000" pitchFamily="2" charset="0"/>
            </a:endParaRPr>
          </a:p>
        </p:txBody>
      </p:sp>
      <p:sp>
        <p:nvSpPr>
          <p:cNvPr id="24" name="Объект 2"/>
          <p:cNvSpPr txBox="1">
            <a:spLocks/>
          </p:cNvSpPr>
          <p:nvPr/>
        </p:nvSpPr>
        <p:spPr>
          <a:xfrm>
            <a:off x="436042" y="1673370"/>
            <a:ext cx="3291289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Незнакомцы</a:t>
            </a:r>
            <a:endParaRPr lang="ru-RU" u="none" dirty="0"/>
          </a:p>
        </p:txBody>
      </p:sp>
      <p:sp>
        <p:nvSpPr>
          <p:cNvPr id="31" name="Объект 2"/>
          <p:cNvSpPr txBox="1">
            <a:spLocks/>
          </p:cNvSpPr>
          <p:nvPr/>
        </p:nvSpPr>
        <p:spPr>
          <a:xfrm>
            <a:off x="410594" y="2404837"/>
            <a:ext cx="3324153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/>
              <a:t>П</a:t>
            </a:r>
            <a:r>
              <a:rPr lang="ru-RU" u="none" dirty="0" smtClean="0"/>
              <a:t>опрошайки</a:t>
            </a:r>
            <a:endParaRPr lang="ru-RU" u="none" dirty="0"/>
          </a:p>
        </p:txBody>
      </p:sp>
      <p:sp>
        <p:nvSpPr>
          <p:cNvPr id="32" name="Объект 2"/>
          <p:cNvSpPr txBox="1">
            <a:spLocks/>
          </p:cNvSpPr>
          <p:nvPr/>
        </p:nvSpPr>
        <p:spPr>
          <a:xfrm>
            <a:off x="410592" y="3103584"/>
            <a:ext cx="3324156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Излишне любопытные</a:t>
            </a:r>
            <a:endParaRPr lang="ru-RU" u="none" dirty="0"/>
          </a:p>
        </p:txBody>
      </p:sp>
      <p:sp>
        <p:nvSpPr>
          <p:cNvPr id="33" name="Объект 2"/>
          <p:cNvSpPr txBox="1">
            <a:spLocks/>
          </p:cNvSpPr>
          <p:nvPr/>
        </p:nvSpPr>
        <p:spPr>
          <a:xfrm>
            <a:off x="428624" y="4492195"/>
            <a:ext cx="329870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Преступники</a:t>
            </a:r>
            <a:endParaRPr lang="ru-RU" u="none" dirty="0"/>
          </a:p>
        </p:txBody>
      </p:sp>
      <p:sp>
        <p:nvSpPr>
          <p:cNvPr id="34" name="Объект 2"/>
          <p:cNvSpPr txBox="1">
            <a:spLocks/>
          </p:cNvSpPr>
          <p:nvPr/>
        </p:nvSpPr>
        <p:spPr>
          <a:xfrm>
            <a:off x="436042" y="6052897"/>
            <a:ext cx="7773053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>
                <a:solidFill>
                  <a:prstClr val="black"/>
                </a:solidFill>
              </a:rPr>
              <a:t>Прежде чем встретиться с виртуальным другом – </a:t>
            </a:r>
            <a:br>
              <a:rPr lang="ru-RU" sz="1600" dirty="0" smtClean="0">
                <a:solidFill>
                  <a:prstClr val="black"/>
                </a:solidFill>
              </a:rPr>
            </a:br>
            <a:r>
              <a:rPr lang="ru-RU" sz="1600" dirty="0" smtClean="0">
                <a:solidFill>
                  <a:prstClr val="black"/>
                </a:solidFill>
              </a:rPr>
              <a:t>посоветуйся с родителями!</a:t>
            </a: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1026" name="Picture 2" descr="O:\Public\Уроки безопасного интернета\Уроки _посл.версия _ 15.11.2013\девочка за компо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82338" y="3354159"/>
            <a:ext cx="1979604" cy="139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O:\Public\Уроки безопасного интернета\Уроки _посл.версия _ 15.11.2013\бабушка за компо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503" y="3821584"/>
            <a:ext cx="2139633" cy="128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:\Public\Уроки безопасного интернета\Уроки _посл.версия _ 15.11.2013\Image0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338" y="1725549"/>
            <a:ext cx="1931404" cy="146694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28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ТВОЙ «ЦИФРОВОЙ ПОРТРЕТ»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5" y="6005015"/>
            <a:ext cx="7760032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b="1" dirty="0" smtClean="0">
                <a:solidFill>
                  <a:prstClr val="black"/>
                </a:solidFill>
              </a:rPr>
              <a:t>Действуй сегодня так</a:t>
            </a:r>
            <a:r>
              <a:rPr lang="ru-RU" sz="1600" b="1" dirty="0">
                <a:solidFill>
                  <a:prstClr val="black"/>
                </a:solidFill>
              </a:rPr>
              <a:t>, чтобы завтра не было </a:t>
            </a:r>
            <a:r>
              <a:rPr lang="ru-RU" sz="1600" b="1" dirty="0" smtClean="0">
                <a:solidFill>
                  <a:prstClr val="black"/>
                </a:solidFill>
              </a:rPr>
              <a:t>стыдно!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28627" y="2055567"/>
            <a:ext cx="2178096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Фотографии</a:t>
            </a:r>
            <a:endParaRPr lang="ru-RU" sz="1600" dirty="0">
              <a:solidFill>
                <a:prstClr val="black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28624" y="916326"/>
            <a:ext cx="4159795" cy="87647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Все, что попало в интернет, остается там навсегда.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839126" y="906879"/>
            <a:ext cx="4159795" cy="87647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Фотографии, которые ты выложил вчера, смогут увидеть послезавтра и позже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6728346" y="2077617"/>
            <a:ext cx="2193565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Одноклассники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6728346" y="2747052"/>
            <a:ext cx="2186924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Родители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6728346" y="3368721"/>
            <a:ext cx="2196561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Соседи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6728346" y="3987231"/>
            <a:ext cx="2193566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Учителя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428625" y="2725001"/>
            <a:ext cx="2178096" cy="45562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Комментарии</a:t>
            </a:r>
            <a:endParaRPr lang="ru-RU" sz="1600" dirty="0">
              <a:solidFill>
                <a:prstClr val="black"/>
              </a:solidFill>
              <a:latin typeface="Segoe Print" panose="02000600000000000000" pitchFamily="2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428624" y="3346670"/>
            <a:ext cx="217809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Личные контакты</a:t>
            </a:r>
            <a:endParaRPr lang="ru-RU" sz="1600" dirty="0">
              <a:solidFill>
                <a:prstClr val="black"/>
              </a:solidFill>
              <a:latin typeface="Segoe Print" panose="02000600000000000000" pitchFamily="2" charset="0"/>
            </a:endParaRPr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6728346" y="4618505"/>
            <a:ext cx="2186923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10000"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Преподаватели ВУЗа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7" name="Объект 2"/>
          <p:cNvSpPr txBox="1">
            <a:spLocks/>
          </p:cNvSpPr>
          <p:nvPr/>
        </p:nvSpPr>
        <p:spPr>
          <a:xfrm>
            <a:off x="6728346" y="5240174"/>
            <a:ext cx="2186922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Твои дети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428625" y="3965181"/>
            <a:ext cx="217809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Семья и родственники</a:t>
            </a:r>
            <a:endParaRPr lang="ru-RU" sz="1600" dirty="0">
              <a:solidFill>
                <a:prstClr val="black"/>
              </a:solidFill>
              <a:latin typeface="Segoe Print" panose="02000600000000000000" pitchFamily="2" charset="0"/>
            </a:endParaRP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428625" y="4607262"/>
            <a:ext cx="217809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Дом и покупки</a:t>
            </a:r>
            <a:endParaRPr lang="ru-RU" sz="1600" dirty="0">
              <a:solidFill>
                <a:prstClr val="black"/>
              </a:solidFill>
              <a:latin typeface="Segoe Print" panose="02000600000000000000" pitchFamily="2" charset="0"/>
            </a:endParaRP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453841" y="5231771"/>
            <a:ext cx="2152882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Школа и отпуск</a:t>
            </a:r>
            <a:endParaRPr lang="ru-RU" sz="1600" dirty="0">
              <a:solidFill>
                <a:prstClr val="black"/>
              </a:solidFill>
              <a:latin typeface="Segoe Print" panose="02000600000000000000" pitchFamily="2" charset="0"/>
            </a:endParaRPr>
          </a:p>
        </p:txBody>
      </p:sp>
      <p:pic>
        <p:nvPicPr>
          <p:cNvPr id="32" name="Picture 2" descr="D:\00_USER_C\Desktop\Фейки\Отметилась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44890" y="4607262"/>
            <a:ext cx="2251123" cy="117716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715"/>
          <a:stretch/>
        </p:blipFill>
        <p:spPr bwMode="auto">
          <a:xfrm>
            <a:off x="2879678" y="2861061"/>
            <a:ext cx="3126576" cy="58680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8"/>
          <a:stretch/>
        </p:blipFill>
        <p:spPr bwMode="auto">
          <a:xfrm>
            <a:off x="3584763" y="3346670"/>
            <a:ext cx="297137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678" y="3959655"/>
            <a:ext cx="2844302" cy="75739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4102457" y="1933157"/>
            <a:ext cx="2330851" cy="1088969"/>
            <a:chOff x="4102457" y="1933157"/>
            <a:chExt cx="2330851" cy="1088969"/>
          </a:xfrm>
        </p:grpSpPr>
        <p:pic>
          <p:nvPicPr>
            <p:cNvPr id="23" name="Picture 4" descr="C:\Users\Stanislav.Skusov\Desktop\2013-10-14_173853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/>
            <a:stretch/>
          </p:blipFill>
          <p:spPr bwMode="auto">
            <a:xfrm>
              <a:off x="4102457" y="1933157"/>
              <a:ext cx="2330851" cy="1088969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pic>
          <p:nvPicPr>
            <p:cNvPr id="37" name="Picture 2" descr="C:\Users\Stanislav.Skusov\Desktop\2013-10-15_162240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7882" y="2260157"/>
              <a:ext cx="1055084" cy="434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Скругленный прямоугольник 4"/>
          <p:cNvSpPr/>
          <p:nvPr/>
        </p:nvSpPr>
        <p:spPr>
          <a:xfrm>
            <a:off x="2879679" y="2055567"/>
            <a:ext cx="3676460" cy="3640228"/>
          </a:xfrm>
          <a:prstGeom prst="roundRect">
            <a:avLst/>
          </a:prstGeom>
          <a:noFill/>
          <a:ln w="76200" cmpd="thickThin">
            <a:solidFill>
              <a:schemeClr val="accent2">
                <a:lumMod val="7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978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СЕТЕВОЙ ЭТИКЕТ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28624" y="816608"/>
            <a:ext cx="8319591" cy="4935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ctr"/>
            <a:r>
              <a:rPr lang="ru-RU" dirty="0" smtClean="0">
                <a:solidFill>
                  <a:prstClr val="black"/>
                </a:solidFill>
              </a:rPr>
              <a:t>В интернете, как в реальной жизни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3057099" y="1526866"/>
            <a:ext cx="5695166" cy="46554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Искажать чужие фотографии</a:t>
            </a:r>
            <a:endParaRPr lang="ru-RU" u="none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8" y="1633968"/>
            <a:ext cx="2424960" cy="219781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</p:spPr>
      </p:pic>
      <p:sp>
        <p:nvSpPr>
          <p:cNvPr id="20" name="Объект 2"/>
          <p:cNvSpPr txBox="1">
            <a:spLocks/>
          </p:cNvSpPr>
          <p:nvPr/>
        </p:nvSpPr>
        <p:spPr>
          <a:xfrm>
            <a:off x="3057099" y="2725748"/>
            <a:ext cx="5695166" cy="47881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Грубить и оскорблять в письмах и комментариях </a:t>
            </a:r>
            <a:endParaRPr lang="ru-RU" u="none" dirty="0"/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3057099" y="2132247"/>
            <a:ext cx="5695166" cy="45985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Выкладывать сцены насилия и унижения</a:t>
            </a:r>
            <a:endParaRPr lang="ru-RU" u="none" dirty="0"/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428624" y="4230830"/>
            <a:ext cx="6559030" cy="51859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Будь вежлив и дружелюбен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3057099" y="3341800"/>
            <a:ext cx="5695166" cy="45985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Использовать чужие материалы без разрешения</a:t>
            </a:r>
            <a:endParaRPr lang="ru-RU" u="none" dirty="0"/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428624" y="4969258"/>
            <a:ext cx="6559030" cy="51859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>
                <a:solidFill>
                  <a:prstClr val="black"/>
                </a:solidFill>
              </a:rPr>
              <a:t>Откажись от общения с неприятным человеком, включи его в «черный список», удали из «друзей»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6" name="Объект 2"/>
          <p:cNvSpPr txBox="1">
            <a:spLocks/>
          </p:cNvSpPr>
          <p:nvPr/>
        </p:nvSpPr>
        <p:spPr>
          <a:xfrm>
            <a:off x="428625" y="5678883"/>
            <a:ext cx="6559029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>
                <a:solidFill>
                  <a:prstClr val="black"/>
                </a:solidFill>
              </a:rPr>
              <a:t>Если тебя обижают в интернете – посоветуйся с родителями!</a:t>
            </a: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38" name="Picture 2" descr="G:\Лига\К презентации\нельзя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088" y="1435896"/>
            <a:ext cx="1344374" cy="122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Объект 2"/>
          <p:cNvSpPr txBox="1">
            <a:spLocks/>
          </p:cNvSpPr>
          <p:nvPr/>
        </p:nvSpPr>
        <p:spPr>
          <a:xfrm>
            <a:off x="428628" y="6289555"/>
            <a:ext cx="8319587" cy="589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200" dirty="0" err="1" smtClean="0">
                <a:solidFill>
                  <a:prstClr val="black"/>
                </a:solidFill>
                <a:latin typeface="Segoe Print" panose="02000600000000000000" pitchFamily="2" charset="0"/>
              </a:rPr>
              <a:t>Кибербуллинг</a:t>
            </a:r>
            <a:r>
              <a:rPr lang="ru-RU" sz="1200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 (</a:t>
            </a:r>
            <a:r>
              <a:rPr lang="ru-RU" sz="1200" dirty="0" err="1" smtClean="0">
                <a:solidFill>
                  <a:prstClr val="black"/>
                </a:solidFill>
                <a:latin typeface="Segoe Print" panose="02000600000000000000" pitchFamily="2" charset="0"/>
              </a:rPr>
              <a:t>троллинг</a:t>
            </a:r>
            <a:r>
              <a:rPr lang="ru-RU" sz="1200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): постоянные оскорбления и унижения в интернете </a:t>
            </a:r>
          </a:p>
        </p:txBody>
      </p:sp>
      <p:pic>
        <p:nvPicPr>
          <p:cNvPr id="2051" name="Picture 3" descr="O:\Public\Уроки безопасного интернета\Уроки _посл.версия _ 15.11.2013\этикет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432" y="4271780"/>
            <a:ext cx="1510953" cy="162373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977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Зависимость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07361"/>
            <a:ext cx="7595003" cy="4717983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информационная зависимость (стремление постоянно путешествовать по Интернету в бесцельных поисках информации);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игровая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зависимость;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зависимость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то интернет-общения;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зависимость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от азартных игр в интернете;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стремление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к поиску информации агрессивного или непристойного содержания;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постоянное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стремление к просмотру или скачиванию фильмов или музыки;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стремление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к совершению вредных действий (целенаправленное нарушение правил сетевого этикета, распространение ненужной или вредной информации и т.п.).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208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Симптомы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07361"/>
            <a:ext cx="7595003" cy="4717983"/>
          </a:xfrm>
        </p:spPr>
        <p:txBody>
          <a:bodyPr>
            <a:normAutofit fontScale="40000" lnSpcReduction="20000"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500" dirty="0">
                <a:latin typeface="Times New Roman"/>
                <a:ea typeface="Calibri"/>
                <a:cs typeface="Times New Roman"/>
              </a:rPr>
              <a:t>Вы испытываете радость и удовольствие при занятиях с компьютером и отвращение ко всем остальным видам деятельности;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500" dirty="0">
                <a:latin typeface="Times New Roman"/>
                <a:ea typeface="Calibri"/>
                <a:cs typeface="Times New Roman"/>
              </a:rPr>
              <a:t>Друзья постепенно перестают с вами общаться, но вас это не расстраивает;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500" dirty="0">
                <a:latin typeface="Times New Roman"/>
                <a:ea typeface="Calibri"/>
                <a:cs typeface="Times New Roman"/>
              </a:rPr>
              <a:t>Вас интересует только то, что связано с предметом вашего увлечения - играми, социальными сетями и т.п.;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500" dirty="0" smtClean="0">
                <a:latin typeface="Times New Roman"/>
                <a:ea typeface="Calibri"/>
                <a:cs typeface="Times New Roman"/>
              </a:rPr>
              <a:t>Вы </a:t>
            </a:r>
            <a:r>
              <a:rPr lang="ru-RU" sz="4500" dirty="0">
                <a:latin typeface="Times New Roman"/>
                <a:ea typeface="Calibri"/>
                <a:cs typeface="Times New Roman"/>
              </a:rPr>
              <a:t>проводите за компьютером слишком много времени и не замечаете этого, вас раздражают замечания родителей об этом;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500" dirty="0">
                <a:latin typeface="Times New Roman"/>
                <a:ea typeface="Calibri"/>
                <a:cs typeface="Times New Roman"/>
              </a:rPr>
              <a:t>Вы воспринимаете людей, которые могут попросить вас освободить компьютер для себя, как личных врагов;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500" dirty="0">
                <a:latin typeface="Times New Roman"/>
                <a:ea typeface="Calibri"/>
                <a:cs typeface="Times New Roman"/>
              </a:rPr>
              <a:t>Вы любитель поиска информации, вы постоянно переходите по ссылкам с одного сайта на другой, поглощаете информацию без разбора, не разбираясь, правдива она или ложна, ценна или бессмысленна;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500" dirty="0" smtClean="0">
                <a:latin typeface="Times New Roman"/>
                <a:ea typeface="Calibri"/>
                <a:cs typeface="Times New Roman"/>
              </a:rPr>
              <a:t>У </a:t>
            </a:r>
            <a:r>
              <a:rPr lang="ru-RU" sz="4500" dirty="0">
                <a:latin typeface="Times New Roman"/>
                <a:ea typeface="Calibri"/>
                <a:cs typeface="Times New Roman"/>
              </a:rPr>
              <a:t>вас начались проблемы со здоровьем: бессонница, раздражительность, боль в спине, жжение в глазах, головная боль и пр.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927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Как избавиться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07361"/>
            <a:ext cx="7811027" cy="4717983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Если вы проводите за компьютером по несколько часов, начните постепенно уменьшать время пребывания за компьютером, хотя бы на 10 минут каждый день;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Не старайтесь при каждой неприятности отвлекаться от нее с помощью компьютера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;</a:t>
            </a:r>
            <a:endParaRPr lang="ru-RU" dirty="0"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Больше будьте на воздухе, двигайтесь, постарайтесь заняться спортом;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Старайтесь побольше общаться с друзьями лично, а не в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сети (социализация);</a:t>
            </a:r>
            <a:endParaRPr lang="ru-RU" dirty="0"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Если у вас появилось свободное время, не торопитесь за компьютер - попробуйте выяснить, нет ли для вас более полезного занятия (уроки, работа по дому);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Определите для себя время на развлечения за ПК и не выходите за эти пределы;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Если вы работаете с компьютером в учебных целях, следите за тем, чтобы не отвлекаться на ненужные ресурсы;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Ложитесь раньше спать, отрегулируйте режим питания, не ешьте за компьютером.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578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TM02455519[[fn=Зима]]</Template>
  <TotalTime>295</TotalTime>
  <Words>697</Words>
  <Application>Microsoft Office PowerPoint</Application>
  <PresentationFormat>Экран (4:3)</PresentationFormat>
  <Paragraphs>97</Paragraphs>
  <Slides>10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Winter</vt:lpstr>
      <vt:lpstr>Тема Office</vt:lpstr>
      <vt:lpstr>1_Тема Office</vt:lpstr>
      <vt:lpstr>2_Тема Office</vt:lpstr>
      <vt:lpstr>3_Тема Office</vt:lpstr>
      <vt:lpstr>Безопасное поведение в сети Интернет</vt:lpstr>
      <vt:lpstr>Цифровая компетенция</vt:lpstr>
      <vt:lpstr>Презентация PowerPoint</vt:lpstr>
      <vt:lpstr>ОБЩЕНИЕ В ИНТЕРНЕТЕ</vt:lpstr>
      <vt:lpstr>ТВОЙ «ЦИФРОВОЙ ПОРТРЕТ»</vt:lpstr>
      <vt:lpstr>СЕТЕВОЙ ЭТИКЕТ</vt:lpstr>
      <vt:lpstr>Зависимость</vt:lpstr>
      <vt:lpstr>Симптомы</vt:lpstr>
      <vt:lpstr>Как избавиться</vt:lpstr>
      <vt:lpstr>Сетевичок.рф Что такое цифровая грамотность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Безопасное поведение в сети Интернет</dc:title>
  <dc:creator>User</dc:creator>
  <cp:lastModifiedBy>Администратор</cp:lastModifiedBy>
  <cp:revision>13</cp:revision>
  <dcterms:created xsi:type="dcterms:W3CDTF">2018-11-11T22:44:11Z</dcterms:created>
  <dcterms:modified xsi:type="dcterms:W3CDTF">2018-11-19T09:24:08Z</dcterms:modified>
</cp:coreProperties>
</file>